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024" autoAdjust="0"/>
  </p:normalViewPr>
  <p:slideViewPr>
    <p:cSldViewPr snapToGrid="0" snapToObjects="1">
      <p:cViewPr>
        <p:scale>
          <a:sx n="100" d="100"/>
          <a:sy n="100" d="100"/>
        </p:scale>
        <p:origin x="-4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FC82D-5D03-5A40-A738-6E0EEBDAD58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F3810-2856-8C4D-A925-38D16E3B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Mission Earth: Supporting students to collect real-time weather data to understand weather systems. Developing a learning progression to understand how elementary students develop ideas and practices</a:t>
            </a:r>
            <a:r>
              <a:rPr lang="en-US" baseline="0" dirty="0" smtClean="0"/>
              <a:t> related to use of data to understand weather.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Cathy: Has contributed to our understanding of how talk positions students in math and science classrooms; teaches discourse analysis classes that students across BU, BC, and Tufts have attended.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Me: Opening up elementary science investigations to support more authentic participation in science practices</a:t>
            </a:r>
          </a:p>
          <a:p>
            <a:endParaRPr lang="en-US" dirty="0" smtClean="0"/>
          </a:p>
          <a:p>
            <a:r>
              <a:rPr lang="en-US" dirty="0" smtClean="0"/>
              <a:t>Beth:</a:t>
            </a:r>
            <a:r>
              <a:rPr lang="en-US" baseline="0" dirty="0" smtClean="0"/>
              <a:t> Works with collaborators at TERC on a design study to leverage thinking practices used in art and science to help high school students from communities typically underrepresented in STEM fields make sense of complex issues; namely climate change and the human </a:t>
            </a:r>
            <a:r>
              <a:rPr lang="en-US" baseline="0" dirty="0" err="1" smtClean="0"/>
              <a:t>microbiome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Nermeen</a:t>
            </a:r>
            <a:r>
              <a:rPr lang="en-US" baseline="0" dirty="0" smtClean="0"/>
              <a:t>: supports our students in early childhood and preschool/early elementary teachers to …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3810-2856-8C4D-A925-38D16E3BDF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8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EMP: Designing and testing content courses that help elementary pre-service</a:t>
            </a:r>
            <a:r>
              <a:rPr lang="en-US" baseline="0" dirty="0" smtClean="0"/>
              <a:t> teachers develop a deep understanding of mathematics content and approaches to mathematical sense-making. Testing how the course works in universities across the country.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EPIC: Considering</a:t>
            </a:r>
            <a:r>
              <a:rPr lang="en-US" baseline="0" dirty="0" smtClean="0"/>
              <a:t> how expert teachers draw from textbooks and use them to create meaningful experiences for learners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Expanded Learning through </a:t>
            </a:r>
            <a:r>
              <a:rPr lang="en-US" baseline="0" dirty="0" err="1" smtClean="0"/>
              <a:t>Transmedia</a:t>
            </a:r>
            <a:r>
              <a:rPr lang="en-US" baseline="0" dirty="0" smtClean="0"/>
              <a:t> Content: Provides guidance to early elementary teachers to use games and </a:t>
            </a:r>
            <a:r>
              <a:rPr lang="en-US" baseline="0" dirty="0" err="1" smtClean="0"/>
              <a:t>tv</a:t>
            </a:r>
            <a:r>
              <a:rPr lang="en-US" baseline="0" dirty="0" smtClean="0"/>
              <a:t> shows to support mathematics and science learning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Lynsey</a:t>
            </a:r>
            <a:r>
              <a:rPr lang="en-US" baseline="0" dirty="0" smtClean="0"/>
              <a:t>: Developing and investigating school structures that support teachers to improve mathematics teaching; investigates the role of the principal and coach in these efforts.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3810-2856-8C4D-A925-38D16E3BDF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21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r>
              <a:rPr lang="en-US" baseline="0" dirty="0" smtClean="0"/>
              <a:t> – hydroponics</a:t>
            </a:r>
          </a:p>
          <a:p>
            <a:r>
              <a:rPr lang="en-US" baseline="0" dirty="0" smtClean="0"/>
              <a:t>ERME = Educational Research, Measurement and Evaluation</a:t>
            </a:r>
          </a:p>
          <a:p>
            <a:r>
              <a:rPr lang="en-US" baseline="0" dirty="0" smtClean="0"/>
              <a:t>Laura – </a:t>
            </a:r>
            <a:r>
              <a:rPr lang="en-US" baseline="0" dirty="0" err="1" smtClean="0"/>
              <a:t>quantiative</a:t>
            </a:r>
            <a:r>
              <a:rPr lang="en-US" baseline="0" dirty="0" smtClean="0"/>
              <a:t> methods issues in math and science. DRK12 with folks at EDC around supporting success </a:t>
            </a:r>
            <a:r>
              <a:rPr lang="en-US" baseline="0" smtClean="0"/>
              <a:t>in algebra</a:t>
            </a:r>
            <a:endParaRPr lang="en-US" baseline="0" dirty="0" smtClean="0"/>
          </a:p>
          <a:p>
            <a:r>
              <a:rPr lang="en-US" baseline="0" dirty="0" smtClean="0"/>
              <a:t>Nathaniel – student assessment issues in science. Currently working with folks at TERC on 2 NSF projects developing 2D assessments – science practices and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F3810-2856-8C4D-A925-38D16E3BDF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5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7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9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87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8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5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9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4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4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6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2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727E9-A421-7148-AAC4-73A21ED1C915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284FD-B826-EF41-98DB-B80F1B9F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emf"/><Relationship Id="rId3" Type="http://schemas.openxmlformats.org/officeDocument/2006/relationships/image" Target="../media/image22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jpg"/><Relationship Id="rId9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emf"/><Relationship Id="rId3" Type="http://schemas.openxmlformats.org/officeDocument/2006/relationships/image" Target="../media/image2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STEM Consortium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4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Events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4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Brief presentations of the research and work going on at each institution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Time to meet each other in different interest groupings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Group discussion of future plans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time to chat and discuss future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8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on at BU?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75191" y="2244317"/>
            <a:ext cx="243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 </a:t>
            </a:r>
            <a:r>
              <a:rPr lang="en-US" dirty="0" err="1" smtClean="0"/>
              <a:t>DeRosa</a:t>
            </a:r>
            <a:endParaRPr lang="en-US" dirty="0" smtClean="0"/>
          </a:p>
          <a:p>
            <a:r>
              <a:rPr lang="en-US" dirty="0" smtClean="0"/>
              <a:t>(Science)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607" y="5915363"/>
            <a:ext cx="1238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Peter </a:t>
            </a:r>
            <a:r>
              <a:rPr lang="en-US" dirty="0" err="1" smtClean="0"/>
              <a:t>Garik</a:t>
            </a:r>
            <a:endParaRPr lang="en-US" dirty="0" smtClean="0"/>
          </a:p>
          <a:p>
            <a:r>
              <a:rPr lang="en-US" dirty="0" smtClean="0"/>
              <a:t>(Science)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42007" y="3999259"/>
            <a:ext cx="108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Eve Manz</a:t>
            </a:r>
          </a:p>
          <a:p>
            <a:r>
              <a:rPr lang="en-US" dirty="0" smtClean="0"/>
              <a:t>(Science)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97928" y="2932488"/>
            <a:ext cx="1388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Beth Warren</a:t>
            </a:r>
          </a:p>
          <a:p>
            <a:r>
              <a:rPr lang="en-US" dirty="0" smtClean="0"/>
              <a:t>(Literacy)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16812" y="2752149"/>
            <a:ext cx="2035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Nermeen</a:t>
            </a:r>
            <a:r>
              <a:rPr lang="en-US" dirty="0" smtClean="0"/>
              <a:t> </a:t>
            </a:r>
            <a:r>
              <a:rPr lang="en-US" dirty="0" err="1" smtClean="0"/>
              <a:t>Dashoush</a:t>
            </a:r>
            <a:endParaRPr lang="en-US" dirty="0" smtClean="0"/>
          </a:p>
          <a:p>
            <a:r>
              <a:rPr lang="en-US" dirty="0" smtClean="0"/>
              <a:t>(Early Childhood)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3204" y="6229148"/>
            <a:ext cx="218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Cathy O’Connor</a:t>
            </a:r>
          </a:p>
          <a:p>
            <a:r>
              <a:rPr lang="en-US" dirty="0" smtClean="0"/>
              <a:t>(Language)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652746"/>
            <a:ext cx="1637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Mission Earth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0258" y="5405735"/>
            <a:ext cx="2176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Elementary Science Investigations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4700" y="4557318"/>
            <a:ext cx="2296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Classroom Talk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3001" y="3767812"/>
            <a:ext cx="150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ArtScience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91026"/>
            <a:ext cx="1488845" cy="1488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74" y="1652290"/>
            <a:ext cx="1561523" cy="15615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73" y="4350245"/>
            <a:ext cx="1517155" cy="15171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95186" y="1652290"/>
            <a:ext cx="139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City Lab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0258" y="3742864"/>
            <a:ext cx="1628907" cy="16289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3790" y="1417638"/>
            <a:ext cx="1473010" cy="14730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9180" y="4948794"/>
            <a:ext cx="1797845" cy="179784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280611" y="3213813"/>
            <a:ext cx="0" cy="52905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5" idx="0"/>
          </p:cNvCxnSpPr>
          <p:nvPr/>
        </p:nvCxnSpPr>
        <p:spPr>
          <a:xfrm flipH="1">
            <a:off x="1275351" y="4022078"/>
            <a:ext cx="5260" cy="32816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mc_bu_logo_sm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3" y="567126"/>
            <a:ext cx="1313309" cy="6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830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What’s going on at BU?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" y="3569579"/>
            <a:ext cx="235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Ziv</a:t>
            </a:r>
            <a:r>
              <a:rPr lang="en-US" dirty="0" smtClean="0"/>
              <a:t> Feldman</a:t>
            </a:r>
          </a:p>
          <a:p>
            <a:r>
              <a:rPr lang="en-US" dirty="0" smtClean="0"/>
              <a:t>(Math)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94298" y="3493184"/>
            <a:ext cx="235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Suzanne Chapin</a:t>
            </a:r>
          </a:p>
          <a:p>
            <a:r>
              <a:rPr lang="en-US" dirty="0" smtClean="0"/>
              <a:t>(Math)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7800" y="5877750"/>
            <a:ext cx="235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Lynsey</a:t>
            </a:r>
            <a:r>
              <a:rPr lang="en-US" dirty="0" smtClean="0"/>
              <a:t> Gibbons</a:t>
            </a:r>
          </a:p>
          <a:p>
            <a:r>
              <a:rPr lang="en-US" dirty="0" smtClean="0"/>
              <a:t>(Math)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24623" y="3246414"/>
            <a:ext cx="235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Aaron </a:t>
            </a:r>
            <a:r>
              <a:rPr lang="en-US" dirty="0" err="1" smtClean="0"/>
              <a:t>Brakoniecki</a:t>
            </a:r>
            <a:endParaRPr lang="en-US" dirty="0" smtClean="0"/>
          </a:p>
          <a:p>
            <a:r>
              <a:rPr lang="en-US" dirty="0" smtClean="0"/>
              <a:t>(Math)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90481" y="5554585"/>
            <a:ext cx="235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Leslie </a:t>
            </a:r>
            <a:r>
              <a:rPr lang="en-US" dirty="0" err="1" smtClean="0"/>
              <a:t>Dietiker</a:t>
            </a:r>
            <a:endParaRPr lang="en-US" dirty="0" smtClean="0"/>
          </a:p>
          <a:p>
            <a:r>
              <a:rPr lang="en-US" dirty="0" smtClean="0"/>
              <a:t>(Math)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100" y="1487567"/>
            <a:ext cx="1455400" cy="20387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96419" y="4600589"/>
            <a:ext cx="235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Alejandra Salinas</a:t>
            </a:r>
          </a:p>
          <a:p>
            <a:r>
              <a:rPr lang="en-US" dirty="0" smtClean="0"/>
              <a:t>(Math)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24825" y="2621295"/>
            <a:ext cx="477775" cy="26940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85391" y="2865392"/>
            <a:ext cx="1907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EPIC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4356" y="6200916"/>
            <a:ext cx="235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Job-embedded Math PD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0275" y="3023998"/>
            <a:ext cx="23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EMP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0552" y="5693084"/>
            <a:ext cx="3165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Expanded Learning through </a:t>
            </a:r>
            <a:r>
              <a:rPr lang="en-US" sz="2000" b="1" dirty="0" err="1" smtClean="0">
                <a:solidFill>
                  <a:srgbClr val="FF0000"/>
                </a:solidFill>
              </a:rPr>
              <a:t>Transmedia</a:t>
            </a:r>
            <a:r>
              <a:rPr lang="en-US" sz="2000" b="1" dirty="0" smtClean="0">
                <a:solidFill>
                  <a:srgbClr val="FF0000"/>
                </a:solidFill>
              </a:rPr>
              <a:t> Content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350" y="3816350"/>
            <a:ext cx="1765300" cy="176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1879045"/>
            <a:ext cx="1690534" cy="1690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85" y="4237968"/>
            <a:ext cx="1655283" cy="1655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4623" y="1569478"/>
            <a:ext cx="1582677" cy="15826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6265" y="4337245"/>
            <a:ext cx="1371354" cy="137135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033434" y="2755996"/>
            <a:ext cx="497885" cy="31278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5" idx="2"/>
          </p:cNvCxnSpPr>
          <p:nvPr/>
        </p:nvCxnSpPr>
        <p:spPr>
          <a:xfrm flipH="1">
            <a:off x="1519660" y="3415345"/>
            <a:ext cx="1174888" cy="80056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94298" y="2839371"/>
            <a:ext cx="339802" cy="31278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759700" y="3327057"/>
            <a:ext cx="495300" cy="48929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mc_bu_logo_sm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3" y="567126"/>
            <a:ext cx="1313309" cy="6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4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on at BC?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3086101"/>
            <a:ext cx="2565400" cy="10159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 smtClean="0"/>
              <a:t>Dr. Lillie Albert</a:t>
            </a:r>
          </a:p>
          <a:p>
            <a:pPr marL="0" indent="0">
              <a:buNone/>
            </a:pPr>
            <a:r>
              <a:rPr lang="en-US" sz="7200" dirty="0" smtClean="0"/>
              <a:t>(Social contexts &amp; Mathematics teaching and learning)</a:t>
            </a:r>
            <a:endParaRPr lang="en-US" sz="7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6700" y="5791201"/>
            <a:ext cx="2628900" cy="965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b="1" dirty="0" smtClean="0"/>
              <a:t>Dr. Mike Barnett</a:t>
            </a:r>
          </a:p>
          <a:p>
            <a:pPr marL="0" indent="0">
              <a:buFont typeface="Arial"/>
              <a:buNone/>
            </a:pPr>
            <a:r>
              <a:rPr lang="en-US" sz="1900" dirty="0" smtClean="0"/>
              <a:t>(science education &amp; technology)</a:t>
            </a:r>
            <a:endParaRPr lang="en-US" sz="1900" dirty="0"/>
          </a:p>
        </p:txBody>
      </p:sp>
      <p:pic>
        <p:nvPicPr>
          <p:cNvPr id="6" name="Picture 5" descr="bcseal_1in_4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08000"/>
            <a:ext cx="914400" cy="914400"/>
          </a:xfrm>
          <a:prstGeom prst="rect">
            <a:avLst/>
          </a:prstGeom>
        </p:spPr>
      </p:pic>
      <p:pic>
        <p:nvPicPr>
          <p:cNvPr id="7" name="Picture 6" descr="bcseal_1in_4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69900"/>
            <a:ext cx="914400" cy="9144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568700" y="5753101"/>
            <a:ext cx="2425700" cy="914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200" b="1" dirty="0" smtClean="0"/>
              <a:t>Dr. Laura </a:t>
            </a:r>
            <a:r>
              <a:rPr lang="en-US" sz="4200" b="1" dirty="0" err="1" smtClean="0"/>
              <a:t>O’Dwyer</a:t>
            </a:r>
            <a:endParaRPr lang="en-US" sz="4200" b="1" dirty="0" smtClean="0"/>
          </a:p>
          <a:p>
            <a:pPr marL="0" indent="0">
              <a:buFont typeface="Arial"/>
              <a:buNone/>
            </a:pPr>
            <a:r>
              <a:rPr lang="en-US" sz="3800" dirty="0" smtClean="0"/>
              <a:t>(Quantitative issues in math and science)</a:t>
            </a:r>
            <a:endParaRPr lang="en-US" sz="3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67500" y="5765801"/>
            <a:ext cx="2476500" cy="901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5000" b="1" dirty="0" smtClean="0"/>
              <a:t>Dr. Nathaniel Brown</a:t>
            </a:r>
          </a:p>
          <a:p>
            <a:pPr marL="0" indent="0">
              <a:buFont typeface="Arial"/>
              <a:buNone/>
            </a:pPr>
            <a:r>
              <a:rPr lang="en-US" sz="4500" dirty="0" smtClean="0"/>
              <a:t>(student assessments in science)</a:t>
            </a:r>
            <a:endParaRPr lang="en-US" sz="45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05200" y="3086101"/>
            <a:ext cx="2146300" cy="901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Dr. Jim </a:t>
            </a:r>
            <a:r>
              <a:rPr lang="en-US" b="1" dirty="0" err="1" smtClean="0"/>
              <a:t>Slotta</a:t>
            </a:r>
            <a:endParaRPr lang="en-US" b="1" dirty="0" smtClean="0"/>
          </a:p>
          <a:p>
            <a:pPr marL="0" indent="0">
              <a:buFont typeface="Arial"/>
              <a:buNone/>
            </a:pPr>
            <a:r>
              <a:rPr lang="en-US" sz="2900" dirty="0" smtClean="0"/>
              <a:t>(Learning Sciences)</a:t>
            </a:r>
            <a:endParaRPr lang="en-US" sz="29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29400" y="3086101"/>
            <a:ext cx="2514600" cy="1079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6200" b="1" dirty="0" smtClean="0"/>
              <a:t>Dr. Kate McNeill</a:t>
            </a:r>
          </a:p>
          <a:p>
            <a:pPr marL="0" indent="0">
              <a:buFont typeface="Arial"/>
              <a:buNone/>
            </a:pPr>
            <a:r>
              <a:rPr lang="en-US" sz="5500" dirty="0" smtClean="0"/>
              <a:t>(Science Education – science practices &amp; learning environments)</a:t>
            </a:r>
            <a:endParaRPr lang="en-US" sz="5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25" y="1473200"/>
            <a:ext cx="1226090" cy="1536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165600"/>
            <a:ext cx="1616364" cy="1511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600" y="1447801"/>
            <a:ext cx="1312333" cy="15747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1099" y="1435100"/>
            <a:ext cx="1228725" cy="163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7176" y="4102100"/>
            <a:ext cx="1111623" cy="167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8100" y="4114800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8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8"/>
          <p:cNvSpPr>
            <a:spLocks noGrp="1"/>
          </p:cNvSpPr>
          <p:nvPr>
            <p:ph type="title"/>
          </p:nvPr>
        </p:nvSpPr>
        <p:spPr>
          <a:xfrm>
            <a:off x="267801" y="2073465"/>
            <a:ext cx="8876199" cy="63504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Science, Technology,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Engineering </a:t>
            </a: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and Mathematics Education </a:t>
            </a:r>
            <a:endParaRPr lang="en-US" sz="2800" b="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Subtitle 59"/>
          <p:cNvSpPr txBox="1">
            <a:spLocks/>
          </p:cNvSpPr>
          <p:nvPr/>
        </p:nvSpPr>
        <p:spPr>
          <a:xfrm>
            <a:off x="556092" y="3145253"/>
            <a:ext cx="8064498" cy="1653585"/>
          </a:xfrm>
          <a:prstGeom prst="rect">
            <a:avLst/>
          </a:prstGeom>
        </p:spPr>
        <p:txBody>
          <a:bodyPr vert="horz" lIns="118872" tIns="0" rIns="45720" bIns="0" numCol="2" spcCol="0" rtlCol="0" anchor="b">
            <a:noAutofit/>
          </a:bodyPr>
          <a:lstStyle/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Research on learning and instruction in mathematics, engineering and science, K-16.</a:t>
            </a:r>
          </a:p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Emphasis throughout on contact with the disciplines and their practices. </a:t>
            </a:r>
          </a:p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Collaborations with STEM departments, the Center for Engineering Education and Outreach (CEEO), and other programs in Education. </a:t>
            </a:r>
          </a:p>
        </p:txBody>
      </p:sp>
      <p:pic>
        <p:nvPicPr>
          <p:cNvPr id="9" name="Picture 8" descr="BannerOrientationNoDat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43"/>
          <a:stretch/>
        </p:blipFill>
        <p:spPr>
          <a:xfrm>
            <a:off x="1309986" y="5410200"/>
            <a:ext cx="6373174" cy="1447800"/>
          </a:xfrm>
          <a:prstGeom prst="rect">
            <a:avLst/>
          </a:prstGeom>
        </p:spPr>
      </p:pic>
      <p:sp>
        <p:nvSpPr>
          <p:cNvPr id="11" name="Title 58"/>
          <p:cNvSpPr txBox="1">
            <a:spLocks/>
          </p:cNvSpPr>
          <p:nvPr/>
        </p:nvSpPr>
        <p:spPr>
          <a:xfrm>
            <a:off x="267801" y="1636720"/>
            <a:ext cx="8876199" cy="635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M.S. &amp; Ph.D.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0" y="246145"/>
            <a:ext cx="432054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3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0" y="246145"/>
            <a:ext cx="4320540" cy="1188720"/>
          </a:xfrm>
          <a:prstGeom prst="rect">
            <a:avLst/>
          </a:prstGeom>
        </p:spPr>
      </p:pic>
      <p:pic>
        <p:nvPicPr>
          <p:cNvPr id="9" name="Picture 8" descr="BannerOrientationNoDat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43"/>
          <a:stretch/>
        </p:blipFill>
        <p:spPr>
          <a:xfrm>
            <a:off x="1511692" y="5561767"/>
            <a:ext cx="5803508" cy="1318389"/>
          </a:xfrm>
          <a:prstGeom prst="rect">
            <a:avLst/>
          </a:prstGeom>
        </p:spPr>
      </p:pic>
      <p:sp>
        <p:nvSpPr>
          <p:cNvPr id="11" name="Title 58"/>
          <p:cNvSpPr txBox="1">
            <a:spLocks/>
          </p:cNvSpPr>
          <p:nvPr/>
        </p:nvSpPr>
        <p:spPr>
          <a:xfrm>
            <a:off x="267801" y="1636720"/>
            <a:ext cx="8876199" cy="635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Core Faculty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074751" y="4316606"/>
            <a:ext cx="11155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David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Hammer</a:t>
            </a:r>
            <a:endParaRPr lang="en-US" dirty="0">
              <a:solidFill>
                <a:schemeClr val="tx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215476" y="4295291"/>
            <a:ext cx="1200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Bárbara </a:t>
            </a:r>
          </a:p>
          <a:p>
            <a:pPr algn="ctr"/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Brizuela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3" name="Picture 12" descr="small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4"/>
          <a:stretch/>
        </p:blipFill>
        <p:spPr>
          <a:xfrm>
            <a:off x="5114542" y="2385486"/>
            <a:ext cx="1075765" cy="1785706"/>
          </a:xfrm>
          <a:prstGeom prst="rect">
            <a:avLst/>
          </a:prstGeom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28703" y="4322404"/>
            <a:ext cx="2171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Kristen </a:t>
            </a:r>
            <a:r>
              <a:rPr lang="en-US" dirty="0" err="1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Bethke</a:t>
            </a:r>
            <a:r>
              <a:rPr lang="en-US" dirty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endParaRPr lang="en-US" dirty="0" smtClean="0">
              <a:solidFill>
                <a:schemeClr val="tx2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Wendell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890284" y="4284917"/>
            <a:ext cx="9608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Brian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Gravel</a:t>
            </a:r>
            <a:endParaRPr lang="en-US" dirty="0">
              <a:solidFill>
                <a:schemeClr val="tx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6" name="Picture 15" descr="_MG_041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146" y="2385486"/>
            <a:ext cx="1113122" cy="1785706"/>
          </a:xfrm>
          <a:prstGeom prst="rect">
            <a:avLst/>
          </a:prstGeom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519610" y="4289042"/>
            <a:ext cx="11357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Julia </a:t>
            </a:r>
          </a:p>
          <a:p>
            <a:pPr algn="ctr"/>
            <a:r>
              <a:rPr lang="en-US" dirty="0" err="1" smtClean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Gouvea</a:t>
            </a:r>
            <a:endParaRPr lang="en-US" dirty="0">
              <a:solidFill>
                <a:schemeClr val="tx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8" name="Picture 17" descr="140731_14612_brizuela173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5"/>
          <a:stretch/>
        </p:blipFill>
        <p:spPr>
          <a:xfrm>
            <a:off x="1270232" y="2382654"/>
            <a:ext cx="1090639" cy="1783962"/>
          </a:xfrm>
          <a:prstGeom prst="rect">
            <a:avLst/>
          </a:prstGeom>
        </p:spPr>
      </p:pic>
      <p:pic>
        <p:nvPicPr>
          <p:cNvPr id="19" name="Picture 18" descr="_MG_0904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5"/>
          <a:stretch/>
        </p:blipFill>
        <p:spPr>
          <a:xfrm flipH="1">
            <a:off x="2548145" y="2386358"/>
            <a:ext cx="1078727" cy="1783963"/>
          </a:xfrm>
          <a:prstGeom prst="rect">
            <a:avLst/>
          </a:prstGeom>
        </p:spPr>
      </p:pic>
      <p:pic>
        <p:nvPicPr>
          <p:cNvPr id="20" name="Picture 19" descr="facultyWendell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 b="3441"/>
          <a:stretch/>
        </p:blipFill>
        <p:spPr>
          <a:xfrm>
            <a:off x="6376671" y="2390062"/>
            <a:ext cx="1075765" cy="177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4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0" y="246145"/>
            <a:ext cx="4320540" cy="1188720"/>
          </a:xfrm>
          <a:prstGeom prst="rect">
            <a:avLst/>
          </a:prstGeom>
        </p:spPr>
      </p:pic>
      <p:pic>
        <p:nvPicPr>
          <p:cNvPr id="9" name="Picture 8" descr="BannerOrientationNoDat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43"/>
          <a:stretch/>
        </p:blipFill>
        <p:spPr>
          <a:xfrm>
            <a:off x="1511692" y="5561767"/>
            <a:ext cx="5803508" cy="1318389"/>
          </a:xfrm>
          <a:prstGeom prst="rect">
            <a:avLst/>
          </a:prstGeom>
        </p:spPr>
      </p:pic>
      <p:sp>
        <p:nvSpPr>
          <p:cNvPr id="11" name="Title 58"/>
          <p:cNvSpPr txBox="1">
            <a:spLocks/>
          </p:cNvSpPr>
          <p:nvPr/>
        </p:nvSpPr>
        <p:spPr>
          <a:xfrm>
            <a:off x="267801" y="1636720"/>
            <a:ext cx="8876199" cy="635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Adjunct Faculty &amp; Researchers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74660" y="4189362"/>
            <a:ext cx="11915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Cindy Ballenger,</a:t>
            </a:r>
          </a:p>
          <a:p>
            <a:r>
              <a:rPr lang="en-US" dirty="0" smtClean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CD</a:t>
            </a:r>
            <a:endParaRPr lang="en-US" dirty="0">
              <a:solidFill>
                <a:schemeClr val="tx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2" name="Picture 2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999" y="2455354"/>
            <a:ext cx="884611" cy="1564364"/>
          </a:xfrm>
          <a:prstGeom prst="rect">
            <a:avLst/>
          </a:prstGeom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315476" y="4233768"/>
            <a:ext cx="171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Chris Swan, 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Engineering</a:t>
            </a:r>
            <a:endParaRPr lang="en-US" dirty="0">
              <a:solidFill>
                <a:schemeClr val="tx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7380427" y="4189362"/>
            <a:ext cx="137388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Jessica Watkins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Research Asst.</a:t>
            </a: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Professor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7443535" y="2482915"/>
            <a:ext cx="1002948" cy="1620128"/>
          </a:xfrm>
          <a:prstGeom prst="rect">
            <a:avLst/>
          </a:prstGeom>
        </p:spPr>
      </p:pic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892614" y="4230077"/>
            <a:ext cx="12394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tIns="45720" spcCol="274320" anchor="t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Chris Rogers,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CEEO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256" y="2473616"/>
            <a:ext cx="1026190" cy="15719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475" y="2477307"/>
            <a:ext cx="967718" cy="1564588"/>
          </a:xfrm>
          <a:prstGeom prst="rect">
            <a:avLst/>
          </a:prstGeom>
        </p:spPr>
      </p:pic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578571" y="4189362"/>
            <a:ext cx="18022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tIns="45720" spcCol="274320" anchor="t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Merredith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Portsmore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, </a:t>
            </a: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CEEO 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0" name="Picture 29" descr="peoplePortsmor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839" y="2472535"/>
            <a:ext cx="938618" cy="1564364"/>
          </a:xfrm>
          <a:prstGeom prst="rect">
            <a:avLst/>
          </a:prstGeom>
        </p:spPr>
      </p:pic>
      <p:pic>
        <p:nvPicPr>
          <p:cNvPr id="31" name="Picture 30" descr="AditiWagh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5623" r="14439"/>
          <a:stretch/>
        </p:blipFill>
        <p:spPr>
          <a:xfrm>
            <a:off x="6026282" y="2455355"/>
            <a:ext cx="972753" cy="1680763"/>
          </a:xfrm>
          <a:prstGeom prst="rect">
            <a:avLst/>
          </a:prstGeom>
        </p:spPr>
      </p:pic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5948447" y="4189362"/>
            <a:ext cx="16879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tIns="45720" spcCol="274320" anchor="t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Aditi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Wagh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,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Postdoctoral </a:t>
            </a: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Fellow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0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OrientationNoDat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43"/>
          <a:stretch/>
        </p:blipFill>
        <p:spPr>
          <a:xfrm>
            <a:off x="1309986" y="5410200"/>
            <a:ext cx="6373174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0" y="246145"/>
            <a:ext cx="4320540" cy="1188720"/>
          </a:xfrm>
          <a:prstGeom prst="rect">
            <a:avLst/>
          </a:prstGeom>
        </p:spPr>
      </p:pic>
      <p:sp>
        <p:nvSpPr>
          <p:cNvPr id="8" name="Title 58"/>
          <p:cNvSpPr txBox="1">
            <a:spLocks/>
          </p:cNvSpPr>
          <p:nvPr/>
        </p:nvSpPr>
        <p:spPr>
          <a:xfrm>
            <a:off x="4880143" y="522984"/>
            <a:ext cx="3376352" cy="635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Active Research Projects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Subtitle 59"/>
          <p:cNvSpPr txBox="1">
            <a:spLocks/>
          </p:cNvSpPr>
          <p:nvPr/>
        </p:nvSpPr>
        <p:spPr>
          <a:xfrm>
            <a:off x="381845" y="2439208"/>
            <a:ext cx="8278591" cy="2838120"/>
          </a:xfrm>
          <a:prstGeom prst="rect">
            <a:avLst/>
          </a:prstGeom>
        </p:spPr>
        <p:txBody>
          <a:bodyPr vert="horz" lIns="118872" tIns="0" rIns="45720" bIns="0" numCol="2" spcCol="0" rtlCol="0" anchor="b">
            <a:noAutofit/>
          </a:bodyPr>
          <a:lstStyle/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err="1" smtClean="0">
                <a:latin typeface="Avenir Book" charset="0"/>
                <a:ea typeface="Avenir Book" charset="0"/>
                <a:cs typeface="Avenir Book" charset="0"/>
              </a:rPr>
              <a:t>SiMSAM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Dynamics of Engagement and Persistence in Science </a:t>
            </a:r>
          </a:p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Novel Engineering </a:t>
            </a:r>
          </a:p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err="1" smtClean="0">
                <a:latin typeface="Avenir Book" charset="0"/>
                <a:ea typeface="Avenir Book" charset="0"/>
                <a:cs typeface="Avenir Book" charset="0"/>
              </a:rPr>
              <a:t>Nedlam’s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 Workshop </a:t>
            </a:r>
          </a:p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Play, Making, Schooling – LEGO Foundation </a:t>
            </a:r>
          </a:p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err="1" smtClean="0">
                <a:latin typeface="Avenir Book" charset="0"/>
                <a:ea typeface="Avenir Book" charset="0"/>
                <a:cs typeface="Avenir Book" charset="0"/>
              </a:rPr>
              <a:t>STEMLiMS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 – STEM Literacies in </a:t>
            </a:r>
            <a:r>
              <a:rPr lang="en-US" sz="2000" dirty="0" err="1" smtClean="0">
                <a:latin typeface="Avenir Book" charset="0"/>
                <a:ea typeface="Avenir Book" charset="0"/>
                <a:cs typeface="Avenir Book" charset="0"/>
              </a:rPr>
              <a:t>Makerspaces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Modeling in Biology</a:t>
            </a:r>
          </a:p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CodeR4Stats </a:t>
            </a:r>
          </a:p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Community-Based Engineering </a:t>
            </a:r>
          </a:p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Engineering discourse supports – digital design notebooks</a:t>
            </a:r>
          </a:p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Responsive Teaching in Engineering</a:t>
            </a:r>
          </a:p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err="1" smtClean="0">
                <a:latin typeface="Avenir Book" charset="0"/>
                <a:ea typeface="Avenir Book" charset="0"/>
                <a:cs typeface="Avenir Book" charset="0"/>
              </a:rPr>
              <a:t>Poincaré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 Institute</a:t>
            </a:r>
          </a:p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err="1" smtClean="0">
                <a:latin typeface="Avenir Book" charset="0"/>
                <a:ea typeface="Avenir Book" charset="0"/>
                <a:cs typeface="Avenir Book" charset="0"/>
              </a:rPr>
              <a:t>Noyce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 Project</a:t>
            </a:r>
          </a:p>
          <a:p>
            <a:pPr marL="182880" indent="-18288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Early Algebra</a:t>
            </a:r>
          </a:p>
        </p:txBody>
      </p:sp>
    </p:spTree>
    <p:extLst>
      <p:ext uri="{BB962C8B-B14F-4D97-AF65-F5344CB8AC3E}">
        <p14:creationId xmlns:p14="http://schemas.microsoft.com/office/powerpoint/2010/main" val="279884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4457</TotalTime>
  <Words>695</Words>
  <Application>Microsoft Macintosh PowerPoint</Application>
  <PresentationFormat>On-screen Show (4:3)</PresentationFormat>
  <Paragraphs>123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Black</vt:lpstr>
      <vt:lpstr>First STEM Consortium Meeting</vt:lpstr>
      <vt:lpstr>Agenda</vt:lpstr>
      <vt:lpstr>What’s going on at BU?</vt:lpstr>
      <vt:lpstr>PowerPoint Presentation</vt:lpstr>
      <vt:lpstr>What’s going on at BC?</vt:lpstr>
      <vt:lpstr>Science, Technology, Engineering and Mathematics Education </vt:lpstr>
      <vt:lpstr>PowerPoint Presentation</vt:lpstr>
      <vt:lpstr>PowerPoint Presentation</vt:lpstr>
      <vt:lpstr>PowerPoint Presentation</vt:lpstr>
      <vt:lpstr>Ongoing Events of Interest</vt:lpstr>
    </vt:vector>
  </TitlesOfParts>
  <Company>BU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STEM Consortium Meeting</dc:title>
  <dc:creator>Eve Manz (local)</dc:creator>
  <cp:lastModifiedBy>Eve Manz (local)</cp:lastModifiedBy>
  <cp:revision>17</cp:revision>
  <dcterms:created xsi:type="dcterms:W3CDTF">2016-10-26T21:11:11Z</dcterms:created>
  <dcterms:modified xsi:type="dcterms:W3CDTF">2016-10-30T19:19:47Z</dcterms:modified>
</cp:coreProperties>
</file>